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0" r:id="rId1"/>
  </p:sldMasterIdLst>
  <p:sldIdLst>
    <p:sldId id="256" r:id="rId2"/>
    <p:sldId id="261" r:id="rId3"/>
    <p:sldId id="263" r:id="rId4"/>
    <p:sldId id="257" r:id="rId5"/>
    <p:sldId id="262" r:id="rId6"/>
    <p:sldId id="258" r:id="rId7"/>
    <p:sldId id="259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74" autoAdjust="0"/>
  </p:normalViewPr>
  <p:slideViewPr>
    <p:cSldViewPr snapToGrid="0">
      <p:cViewPr varScale="1">
        <p:scale>
          <a:sx n="74" d="100"/>
          <a:sy n="74" d="100"/>
        </p:scale>
        <p:origin x="-34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2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3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9757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41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094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428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45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17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83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9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5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8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61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7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5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4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Tecnic5\Desktop\Sin título-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07067" y="3186971"/>
            <a:ext cx="8168928" cy="941542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25" y="163487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34" y="205051"/>
            <a:ext cx="2206996" cy="1207905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503599"/>
              </p:ext>
            </p:extLst>
          </p:nvPr>
        </p:nvGraphicFramePr>
        <p:xfrm>
          <a:off x="696913" y="1271588"/>
          <a:ext cx="8691562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hart" r:id="rId4" imgW="10344242" imgH="6258097" progId="MSGraph.Chart.8">
                  <p:embed followColorScheme="full"/>
                </p:oleObj>
              </mc:Choice>
              <mc:Fallback>
                <p:oleObj name="Chart" r:id="rId4" imgW="10344242" imgH="6258097" progId="MSGraph.Chart.8">
                  <p:embed followColorScheme="full"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13" y="1271588"/>
                        <a:ext cx="8691562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64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Економія </a:t>
            </a:r>
            <a:r>
              <a:rPr lang="uk-UA" u="sng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витрат на заробітну плату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з експлуатацією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Arcusin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FSX 63 - 72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75 718,75 – 30 287,50</a:t>
            </a:r>
          </a:p>
          <a:p>
            <a:pPr marL="0" indent="0" algn="ctr">
              <a:buNone/>
            </a:pPr>
            <a:r>
              <a:rPr lang="uk-UA" sz="48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=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   </a:t>
            </a:r>
          </a:p>
          <a:p>
            <a:pPr marL="0" indent="0" algn="ctr">
              <a:buNone/>
            </a:pPr>
            <a:r>
              <a:rPr lang="uk-UA" sz="7200" b="1" u="sng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45 431,25</a:t>
            </a:r>
          </a:p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688" y="302032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Порівняння можливості вивозу соломи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при експлуатації наявної техніки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</a:t>
            </a: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</a:t>
            </a: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812833"/>
              </p:ext>
            </p:extLst>
          </p:nvPr>
        </p:nvGraphicFramePr>
        <p:xfrm>
          <a:off x="151619" y="1731819"/>
          <a:ext cx="11673966" cy="4470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326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831274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011381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942110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149927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xmlns="" val="40540563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  <a:gridCol w="900546">
                  <a:extLst>
                    <a:ext uri="{9D8B030D-6E8A-4147-A177-3AD203B41FA5}">
                      <a16:colId xmlns:a16="http://schemas.microsoft.com/office/drawing/2014/main" xmlns="" val="4231130041"/>
                    </a:ext>
                  </a:extLst>
                </a:gridCol>
                <a:gridCol w="831272">
                  <a:extLst>
                    <a:ext uri="{9D8B030D-6E8A-4147-A177-3AD203B41FA5}">
                      <a16:colId xmlns:a16="http://schemas.microsoft.com/office/drawing/2014/main" xmlns="" val="1333677719"/>
                    </a:ext>
                  </a:extLst>
                </a:gridCol>
                <a:gridCol w="1074458">
                  <a:extLst>
                    <a:ext uri="{9D8B030D-6E8A-4147-A177-3AD203B41FA5}">
                      <a16:colId xmlns:a16="http://schemas.microsoft.com/office/drawing/2014/main" xmlns="" val="1147070817"/>
                    </a:ext>
                  </a:extLst>
                </a:gridCol>
              </a:tblGrid>
              <a:tr h="1011951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 тюків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Вага тюків, кг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загрузка, т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загрузки, год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вигрузки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скиртування,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хв.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в русі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 поля, хв.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ходок за годину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роботи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к-сть ходок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Вивезено соломи т/день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Вивезено соломи т/місяць</a:t>
                      </a:r>
                      <a:endParaRPr lang="ru-RU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609030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55,30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1 685,88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3,84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55,30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1 658,88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6153178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82 + причіп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2,56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17,56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44,96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1 348,68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0154890"/>
                  </a:ext>
                </a:extLst>
              </a:tr>
              <a:tr h="559724"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814678"/>
                  </a:ext>
                </a:extLst>
              </a:tr>
              <a:tr h="825731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uk-UA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155,55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uk-UA" sz="2000" b="1" u="sng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4 666,44</a:t>
                      </a:r>
                    </a:p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270668"/>
                  </a:ext>
                </a:extLst>
              </a:tr>
              <a:tr h="30605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4532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9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Порівняння можливості вивозу соломи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при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експлуатації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Arcusin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FSX 63 - 72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</a:t>
            </a: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</a:t>
            </a: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114505"/>
              </p:ext>
            </p:extLst>
          </p:nvPr>
        </p:nvGraphicFramePr>
        <p:xfrm>
          <a:off x="137764" y="2313710"/>
          <a:ext cx="11673966" cy="2140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326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831274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011381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942110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149927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xmlns="" val="405405630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  <a:gridCol w="900546">
                  <a:extLst>
                    <a:ext uri="{9D8B030D-6E8A-4147-A177-3AD203B41FA5}">
                      <a16:colId xmlns:a16="http://schemas.microsoft.com/office/drawing/2014/main" xmlns="" val="4231130041"/>
                    </a:ext>
                  </a:extLst>
                </a:gridCol>
                <a:gridCol w="831272">
                  <a:extLst>
                    <a:ext uri="{9D8B030D-6E8A-4147-A177-3AD203B41FA5}">
                      <a16:colId xmlns:a16="http://schemas.microsoft.com/office/drawing/2014/main" xmlns="" val="1333677719"/>
                    </a:ext>
                  </a:extLst>
                </a:gridCol>
                <a:gridCol w="1074458">
                  <a:extLst>
                    <a:ext uri="{9D8B030D-6E8A-4147-A177-3AD203B41FA5}">
                      <a16:colId xmlns:a16="http://schemas.microsoft.com/office/drawing/2014/main" xmlns="" val="1147070817"/>
                    </a:ext>
                  </a:extLst>
                </a:gridCol>
              </a:tblGrid>
              <a:tr h="1011951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 тюків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Вага тюків, кг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загрузка, т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загрузки, год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вигрузки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скиртування,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хв.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в русі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 поля, хв.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ходок за годину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роботи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к-сть ходок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Вивезено соломи т/день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Вивезено соломи т/місяць</a:t>
                      </a:r>
                      <a:endParaRPr lang="ru-RU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60903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CLAAS ARION 620 + ARCUSIN FSX 63-72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35,29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180,71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5 421,18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  <a:tr h="30605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4532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34" y="205051"/>
            <a:ext cx="2206996" cy="1207905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000931"/>
              </p:ext>
            </p:extLst>
          </p:nvPr>
        </p:nvGraphicFramePr>
        <p:xfrm>
          <a:off x="696913" y="1271588"/>
          <a:ext cx="8691562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hart" r:id="rId4" imgW="10344242" imgH="6258097" progId="MSGraph.Chart.8">
                  <p:embed followColorScheme="full"/>
                </p:oleObj>
              </mc:Choice>
              <mc:Fallback>
                <p:oleObj name="Chart" r:id="rId4" imgW="10344242" imgH="6258097" progId="MSGraph.Chart.8">
                  <p:embed followColorScheme="full"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13" y="1271588"/>
                        <a:ext cx="8691562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010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13" y="540327"/>
            <a:ext cx="9256375" cy="55703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1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При експлуатації </a:t>
            </a:r>
            <a:r>
              <a:rPr lang="en-US" sz="51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CLAAS ARION 620 + ARCUSIN FSX 63-72</a:t>
            </a:r>
            <a:endParaRPr lang="ru-RU" sz="51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  <a:r>
              <a:rPr lang="uk-UA" sz="51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можливо вивезти на     </a:t>
            </a:r>
            <a:endParaRPr lang="uk-UA" sz="5100" dirty="0" smtClean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uk-UA" sz="7200" b="1" u="sng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7 </a:t>
            </a:r>
            <a:r>
              <a:rPr lang="uk-UA" sz="7200" b="1" u="sng" dirty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54,74 т </a:t>
            </a:r>
            <a:r>
              <a:rPr lang="uk-UA" sz="7200" b="1" u="sng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 </a:t>
            </a:r>
          </a:p>
          <a:p>
            <a:pPr marL="0" indent="0" algn="ctr">
              <a:buNone/>
            </a:pPr>
            <a:r>
              <a:rPr lang="uk-UA" sz="51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більше </a:t>
            </a:r>
            <a:r>
              <a:rPr lang="uk-UA" sz="51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соломи</a:t>
            </a:r>
          </a:p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688" y="302032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Порівняння собівартості вивезеної соломи</a:t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</a:t>
            </a: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</a:t>
            </a: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647727"/>
              </p:ext>
            </p:extLst>
          </p:nvPr>
        </p:nvGraphicFramePr>
        <p:xfrm>
          <a:off x="151618" y="1731819"/>
          <a:ext cx="10821181" cy="4564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309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1658350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1439554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694957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1578867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927144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</a:tblGrid>
              <a:tr h="1011951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пальне,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на заробітну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плату,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вивезеної соломи, т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Загальні затрати,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СОБІВАРТІСТЬ </a:t>
                      </a:r>
                    </a:p>
                    <a:p>
                      <a:pPr algn="ctr"/>
                      <a:r>
                        <a:rPr lang="uk-UA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Т СОЛОМИ, грн.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387357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1 222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569,60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75 718,75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4 666,44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1 298 288,35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uk-UA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278,22</a:t>
                      </a:r>
                    </a:p>
                    <a:p>
                      <a:pPr algn="ctr"/>
                      <a:endParaRPr lang="uk-UA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  <a:tr h="41563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6153178"/>
                  </a:ext>
                </a:extLst>
              </a:tr>
              <a:tr h="362989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82 + причіп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0154890"/>
                  </a:ext>
                </a:extLst>
              </a:tr>
              <a:tr h="27986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Manitou 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 - 782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814678"/>
                  </a:ext>
                </a:extLst>
              </a:tr>
              <a:tr h="279862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CLAAS </a:t>
                      </a:r>
                      <a:r>
                        <a:rPr lang="en-US" sz="16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Celtis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456 RX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2174546"/>
                  </a:ext>
                </a:extLst>
              </a:tr>
              <a:tr h="4128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ru-RU" sz="15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1270668"/>
                  </a:ext>
                </a:extLst>
              </a:tr>
              <a:tr h="41286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CLAAS ARION 620 + ARCUSIN FSX 63-72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370 944,00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30 287,50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5 421,18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401 231,5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74,01</a:t>
                      </a:r>
                      <a:endParaRPr lang="ru-RU" sz="2000" b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6925329"/>
                  </a:ext>
                </a:extLst>
              </a:tr>
              <a:tr h="30605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4532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34" y="205051"/>
            <a:ext cx="2206996" cy="1207905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726958"/>
              </p:ext>
            </p:extLst>
          </p:nvPr>
        </p:nvGraphicFramePr>
        <p:xfrm>
          <a:off x="814099" y="1299297"/>
          <a:ext cx="8677275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hart" r:id="rId4" imgW="10344242" imgH="6267572" progId="MSGraph.Chart.8">
                  <p:embed followColorScheme="full"/>
                </p:oleObj>
              </mc:Choice>
              <mc:Fallback>
                <p:oleObj name="Chart" r:id="rId4" imgW="10344242" imgH="6267572" progId="MSGraph.Chart.8">
                  <p:embed followColorScheme="full"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4099" y="1299297"/>
                        <a:ext cx="8677275" cy="525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38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8655"/>
            <a:ext cx="8596668" cy="6400800"/>
          </a:xfrm>
        </p:spPr>
        <p:txBody>
          <a:bodyPr>
            <a:normAutofit/>
          </a:bodyPr>
          <a:lstStyle/>
          <a:p>
            <a:pPr algn="ctr"/>
            <a:endParaRPr lang="uk-UA" sz="3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провівши порівняння витрат на вивіз соломи на базі ТОВ «АФ Надія» різними агрегатами, ми бачимо, що при експлуатації 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ARCUSIN FSX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63-72</a:t>
            </a:r>
            <a:r>
              <a:rPr lang="uk-UA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 1 тони соломи зменшилась на </a:t>
            </a:r>
            <a:r>
              <a:rPr lang="uk-UA" sz="32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73,39 %</a:t>
            </a:r>
            <a:endParaRPr lang="ru-RU" sz="32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0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8655"/>
            <a:ext cx="8596668" cy="5722707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даній презентації наведено порівняння витрат грошових коштів при експлуатації техніки наявної в господарстві та після придбання причепа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ARCUSIN FSX 63-72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 проведено на базі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 «АФ Надія»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(Харківська обл., Чугуївський р-н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ctr"/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 проведено  на основі роботи техніки </a:t>
            </a:r>
            <a:r>
              <a:rPr lang="uk-UA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днів</a:t>
            </a:r>
            <a:endParaRPr lang="uk-UA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9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8655"/>
            <a:ext cx="8596668" cy="5722707"/>
          </a:xfrm>
        </p:spPr>
        <p:txBody>
          <a:bodyPr>
            <a:normAutofit/>
          </a:bodyPr>
          <a:lstStyle/>
          <a:p>
            <a:pPr marL="0" indent="0" algn="ctr" fontAlgn="t">
              <a:buNone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t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вивозу соломи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 «АФ Надія»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 використовувала таку  техніку: </a:t>
            </a:r>
          </a:p>
          <a:p>
            <a:pPr fontAlgn="t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МТЗ 1221 + ПТС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МТЗ 1221 + ПТС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МТЗ 82 + причіп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Manitou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МТ - 782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CLAAS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Celtis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456 RX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5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Розрахунок вартості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пального на вивіз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соломи при експлуатації наявної техніки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ТОВ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591657"/>
              </p:ext>
            </p:extLst>
          </p:nvPr>
        </p:nvGraphicFramePr>
        <p:xfrm>
          <a:off x="193182" y="1755858"/>
          <a:ext cx="11998818" cy="5102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474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817418">
                  <a:extLst>
                    <a:ext uri="{9D8B030D-6E8A-4147-A177-3AD203B41FA5}">
                      <a16:colId xmlns:a16="http://schemas.microsoft.com/office/drawing/2014/main" xmlns="" val="917102265"/>
                    </a:ext>
                  </a:extLst>
                </a:gridCol>
                <a:gridCol w="942109">
                  <a:extLst>
                    <a:ext uri="{9D8B030D-6E8A-4147-A177-3AD203B41FA5}">
                      <a16:colId xmlns:a16="http://schemas.microsoft.com/office/drawing/2014/main" xmlns="" val="3198902083"/>
                    </a:ext>
                  </a:extLst>
                </a:gridCol>
                <a:gridCol w="928254">
                  <a:extLst>
                    <a:ext uri="{9D8B030D-6E8A-4147-A177-3AD203B41FA5}">
                      <a16:colId xmlns:a16="http://schemas.microsoft.com/office/drawing/2014/main" xmlns="" val="2676155077"/>
                    </a:ext>
                  </a:extLst>
                </a:gridCol>
                <a:gridCol w="997528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025236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928255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025236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1620981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</a:tblGrid>
              <a:tr h="1007810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Потуж-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ність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Витрати, г/кВ*год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Витрати, л/год</a:t>
                      </a:r>
                      <a:endParaRPr lang="ru-RU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К-ть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відпра-цьованих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годин в день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пального/доба, л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 пального,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палива в день,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Загальний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 роботи, дні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 витрачено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пального, л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 палива, всього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636822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403,20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9 273,60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12 096,00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278 208,00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  <a:tr h="5548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9 273,60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12 096,00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278 208,00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6153178"/>
                  </a:ext>
                </a:extLst>
              </a:tr>
              <a:tr h="554897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82 + причіп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268,80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6 182,40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8 064,00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185 472,00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0154890"/>
                  </a:ext>
                </a:extLst>
              </a:tr>
              <a:tr h="55489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Manitou 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 - 782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313,60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7 212,80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408,00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216 384,00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814678"/>
                  </a:ext>
                </a:extLst>
              </a:tr>
              <a:tr h="554897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CLAAS </a:t>
                      </a:r>
                      <a:r>
                        <a:rPr lang="en-US" sz="16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Celtis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456 RX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21,28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383,04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8 09,92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11 491,20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264 297,60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270668"/>
                  </a:ext>
                </a:extLst>
              </a:tr>
              <a:tr h="253537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45326"/>
                  </a:ext>
                </a:extLst>
              </a:tr>
              <a:tr h="554897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1 771,84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40 752,32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155,20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1 222 596,6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010329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8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Розрахунок вартості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пального на вивіз соломи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при експлуатації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причепа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Arcusin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FSX 63 - 72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ТОВ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483071"/>
              </p:ext>
            </p:extLst>
          </p:nvPr>
        </p:nvGraphicFramePr>
        <p:xfrm>
          <a:off x="41994" y="2587131"/>
          <a:ext cx="11998818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474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817418">
                  <a:extLst>
                    <a:ext uri="{9D8B030D-6E8A-4147-A177-3AD203B41FA5}">
                      <a16:colId xmlns:a16="http://schemas.microsoft.com/office/drawing/2014/main" xmlns="" val="917102265"/>
                    </a:ext>
                  </a:extLst>
                </a:gridCol>
                <a:gridCol w="942109">
                  <a:extLst>
                    <a:ext uri="{9D8B030D-6E8A-4147-A177-3AD203B41FA5}">
                      <a16:colId xmlns:a16="http://schemas.microsoft.com/office/drawing/2014/main" xmlns="" val="3198902083"/>
                    </a:ext>
                  </a:extLst>
                </a:gridCol>
                <a:gridCol w="928254">
                  <a:extLst>
                    <a:ext uri="{9D8B030D-6E8A-4147-A177-3AD203B41FA5}">
                      <a16:colId xmlns:a16="http://schemas.microsoft.com/office/drawing/2014/main" xmlns="" val="2676155077"/>
                    </a:ext>
                  </a:extLst>
                </a:gridCol>
                <a:gridCol w="997528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025236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1052945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052945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</a:tblGrid>
              <a:tr h="1007810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Потуж-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ність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Витрати, г/кВ*год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Витрати, л/год</a:t>
                      </a:r>
                      <a:endParaRPr lang="ru-RU" sz="15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К-ть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відпра-цьованих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годин в день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пального/доба, л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 пального,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палива в день,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Загальний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 роботи, дні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 витрачено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пального, л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 палива, всього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63682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CLAAS ARION 620 + ARCUSIN FSX 63-72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26,88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537,60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12 364,80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16 128,00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370 944,00</a:t>
                      </a:r>
                      <a:endParaRPr lang="ru-RU" sz="2000" b="1" u="sng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34" y="205051"/>
            <a:ext cx="2206996" cy="1207905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555115"/>
              </p:ext>
            </p:extLst>
          </p:nvPr>
        </p:nvGraphicFramePr>
        <p:xfrm>
          <a:off x="696913" y="1206500"/>
          <a:ext cx="8712200" cy="524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Chart" r:id="rId4" imgW="10334787" imgH="6219815" progId="MSGraph.Chart.8">
                  <p:embed followColorScheme="full"/>
                </p:oleObj>
              </mc:Choice>
              <mc:Fallback>
                <p:oleObj name="Chart" r:id="rId4" imgW="10334787" imgH="621981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13" y="1206500"/>
                        <a:ext cx="8712200" cy="5243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57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u="sng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Економія пального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з експлуатацією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Arcusin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FSX 63 - 72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1 222 569,60 – 370 944,00 </a:t>
            </a:r>
          </a:p>
          <a:p>
            <a:pPr marL="0" indent="0" algn="ctr">
              <a:buNone/>
            </a:pPr>
            <a:r>
              <a:rPr lang="uk-UA" sz="4800" dirty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=</a:t>
            </a:r>
            <a:r>
              <a:rPr lang="uk-UA" sz="3600" dirty="0" smtClean="0">
                <a:solidFill>
                  <a:schemeClr val="accent4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   </a:t>
            </a:r>
          </a:p>
          <a:p>
            <a:pPr marL="0" indent="0" algn="ctr">
              <a:buNone/>
            </a:pPr>
            <a:r>
              <a:rPr lang="uk-UA" sz="7200" b="1" u="sng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  <a:ea typeface="+mj-ea"/>
                <a:cs typeface="+mj-cs"/>
              </a:rPr>
              <a:t>851 625,60</a:t>
            </a:r>
          </a:p>
          <a:p>
            <a:endParaRPr lang="ru-RU" sz="36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688" y="302032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8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189" y="2770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Розрахунок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заробітної плати на вивіз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соломи при експлуатації наявної техніки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</a:t>
            </a: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Т</a:t>
            </a:r>
            <a:r>
              <a:rPr lang="uk-UA" sz="22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940347"/>
              </p:ext>
            </p:extLst>
          </p:nvPr>
        </p:nvGraphicFramePr>
        <p:xfrm>
          <a:off x="193182" y="1731819"/>
          <a:ext cx="11570785" cy="5102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718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1233530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1233529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326768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1088894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1207831">
                  <a:extLst>
                    <a:ext uri="{9D8B030D-6E8A-4147-A177-3AD203B41FA5}">
                      <a16:colId xmlns:a16="http://schemas.microsoft.com/office/drawing/2014/main" xmlns="" val="3367812585"/>
                    </a:ext>
                  </a:extLst>
                </a:gridCol>
                <a:gridCol w="1319191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2004484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</a:tblGrid>
              <a:tr h="1011951"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механізатора (на руки),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Податки,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К-сть механізаторів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місяць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(24 </a:t>
                      </a:r>
                      <a:r>
                        <a:rPr lang="uk-UA" sz="15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к.д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відпрацьованих днів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один день,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відпрацьований час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609030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12 115,00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504,79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143,75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980312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1221 + ПТС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504,79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143,75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6153178"/>
                  </a:ext>
                </a:extLst>
              </a:tr>
              <a:tr h="515389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МТЗ 82 + причіп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504,79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143,75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0154890"/>
                  </a:ext>
                </a:extLst>
              </a:tr>
              <a:tr h="559724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Manitou 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 - 782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504,79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143,75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6814678"/>
                  </a:ext>
                </a:extLst>
              </a:tr>
              <a:tr h="825731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CLAAS </a:t>
                      </a:r>
                      <a:r>
                        <a:rPr lang="en-US" sz="16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Celtis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456 RX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504,79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143,75</a:t>
                      </a: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270668"/>
                  </a:ext>
                </a:extLst>
              </a:tr>
              <a:tr h="306052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045326"/>
                  </a:ext>
                </a:extLst>
              </a:tr>
              <a:tr h="612105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40 000,00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20 575,00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60 575,00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523,96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75 718,75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010329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1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371" y="149061"/>
            <a:ext cx="8596668" cy="1582757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Розрахунок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заробітної плати на вивіз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соломи при експлуатації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Arcusin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FSX 63 - 72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uk-UA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sz="22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(на прикладі ТОВ «АФ Надія», робота 30 днів)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63121"/>
              </p:ext>
            </p:extLst>
          </p:nvPr>
        </p:nvGraphicFramePr>
        <p:xfrm>
          <a:off x="151618" y="2452255"/>
          <a:ext cx="11570785" cy="1834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718">
                  <a:extLst>
                    <a:ext uri="{9D8B030D-6E8A-4147-A177-3AD203B41FA5}">
                      <a16:colId xmlns:a16="http://schemas.microsoft.com/office/drawing/2014/main" xmlns="" val="1457819508"/>
                    </a:ext>
                  </a:extLst>
                </a:gridCol>
                <a:gridCol w="1233530">
                  <a:extLst>
                    <a:ext uri="{9D8B030D-6E8A-4147-A177-3AD203B41FA5}">
                      <a16:colId xmlns:a16="http://schemas.microsoft.com/office/drawing/2014/main" xmlns="" val="1889389908"/>
                    </a:ext>
                  </a:extLst>
                </a:gridCol>
                <a:gridCol w="1233529">
                  <a:extLst>
                    <a:ext uri="{9D8B030D-6E8A-4147-A177-3AD203B41FA5}">
                      <a16:colId xmlns:a16="http://schemas.microsoft.com/office/drawing/2014/main" xmlns="" val="304367322"/>
                    </a:ext>
                  </a:extLst>
                </a:gridCol>
                <a:gridCol w="1326768">
                  <a:extLst>
                    <a:ext uri="{9D8B030D-6E8A-4147-A177-3AD203B41FA5}">
                      <a16:colId xmlns:a16="http://schemas.microsoft.com/office/drawing/2014/main" xmlns="" val="80632873"/>
                    </a:ext>
                  </a:extLst>
                </a:gridCol>
                <a:gridCol w="1088894">
                  <a:extLst>
                    <a:ext uri="{9D8B030D-6E8A-4147-A177-3AD203B41FA5}">
                      <a16:colId xmlns:a16="http://schemas.microsoft.com/office/drawing/2014/main" xmlns="" val="3258655216"/>
                    </a:ext>
                  </a:extLst>
                </a:gridCol>
                <a:gridCol w="1324671">
                  <a:extLst>
                    <a:ext uri="{9D8B030D-6E8A-4147-A177-3AD203B41FA5}">
                      <a16:colId xmlns:a16="http://schemas.microsoft.com/office/drawing/2014/main" xmlns="" val="778858344"/>
                    </a:ext>
                  </a:extLst>
                </a:gridCol>
                <a:gridCol w="1319191">
                  <a:extLst>
                    <a:ext uri="{9D8B030D-6E8A-4147-A177-3AD203B41FA5}">
                      <a16:colId xmlns:a16="http://schemas.microsoft.com/office/drawing/2014/main" xmlns="" val="3015666650"/>
                    </a:ext>
                  </a:extLst>
                </a:gridCol>
                <a:gridCol w="2004484">
                  <a:extLst>
                    <a:ext uri="{9D8B030D-6E8A-4147-A177-3AD203B41FA5}">
                      <a16:colId xmlns:a16="http://schemas.microsoft.com/office/drawing/2014/main" xmlns="" val="3700012843"/>
                    </a:ext>
                  </a:extLst>
                </a:gridCol>
              </a:tblGrid>
              <a:tr h="1011951">
                <a:tc>
                  <a:txBody>
                    <a:bodyPr/>
                    <a:lstStyle/>
                    <a:p>
                      <a:pPr algn="ctr"/>
                      <a:r>
                        <a:rPr lang="uk-UA" sz="15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Техніка, яка використовується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механізатора (на руки),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Податки,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К-сть механізаторів</a:t>
                      </a:r>
                      <a:endParaRPr lang="ru-RU" sz="1500" b="0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</a:t>
                      </a:r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місяць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(24 </a:t>
                      </a:r>
                      <a:r>
                        <a:rPr lang="uk-UA" sz="15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к.д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uk-UA" sz="15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відпрацьованих днів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один день, грн.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</a:t>
                      </a:r>
                      <a:r>
                        <a:rPr lang="uk-UA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відпрацьований час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9660795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CLAAS ARION 620 + ARCUSIN FSX 63-72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8 000,00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4 115,00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24 230,00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1 009,58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u="sng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30 287,50</a:t>
                      </a:r>
                      <a:endParaRPr lang="ru-RU" sz="2000" b="1" u="sng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6153178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16" y="0"/>
            <a:ext cx="2206996" cy="12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4473</TotalTime>
  <Words>885</Words>
  <Application>Microsoft Office PowerPoint</Application>
  <PresentationFormat>Произвольный</PresentationFormat>
  <Paragraphs>322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Аспект</vt:lpstr>
      <vt:lpstr>Chart</vt:lpstr>
      <vt:lpstr>Презентация PowerPoint</vt:lpstr>
      <vt:lpstr>Презентация PowerPoint</vt:lpstr>
      <vt:lpstr>Презентация PowerPoint</vt:lpstr>
      <vt:lpstr>Розрахунок вартості пального на вивіз соломи при експлуатації наявної техніки  (на прикладі ТОВ «АФ Надія», робота 30 днів)</vt:lpstr>
      <vt:lpstr>Розрахунок вартості пального на вивіз соломи при експлуатації причепа Arcusin FSX 63 - 72 (на прикладі ТОВ «АФ Надія», робота 30 днів)</vt:lpstr>
      <vt:lpstr>Презентация PowerPoint</vt:lpstr>
      <vt:lpstr>Економія пального з експлуатацією Arcusin FSX 63 - 72 </vt:lpstr>
      <vt:lpstr>Розрахунок заробітної плати на вивіз соломи при експлуатації наявної техніки  (на прикладі ТОВ «АФ Надія», робота 30 днів)</vt:lpstr>
      <vt:lpstr>Розрахунок заробітної плати на вивіз соломи при експлуатації Arcusin FSX 63 - 72 (на прикладі ТОВ «АФ Надія», робота 30 днів)</vt:lpstr>
      <vt:lpstr>Презентация PowerPoint</vt:lpstr>
      <vt:lpstr>Економія витрат на заробітну плату з експлуатацією Arcusin FSX 63 - 72 </vt:lpstr>
      <vt:lpstr>Порівняння можливості вивозу соломи при експлуатації наявної техніки  (на прикладі ТОВ «АФ Надія», робота 30 днів)</vt:lpstr>
      <vt:lpstr>Порівняння можливості вивозу соломи при експлуатації Arcusin FSX 63 - 72 (на прикладі ТОВ «АФ Надія», робота 30 днів)</vt:lpstr>
      <vt:lpstr>Презентация PowerPoint</vt:lpstr>
      <vt:lpstr>Презентация PowerPoint</vt:lpstr>
      <vt:lpstr>Порівняння собівартості вивезеної соломи (на прикладі ТОВ «АФ Надія», робота 30 днів)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Юлія Клименко</dc:creator>
  <cp:lastModifiedBy>Пользователь Windows</cp:lastModifiedBy>
  <cp:revision>36</cp:revision>
  <dcterms:created xsi:type="dcterms:W3CDTF">2017-12-08T09:27:04Z</dcterms:created>
  <dcterms:modified xsi:type="dcterms:W3CDTF">2017-12-23T13:12:03Z</dcterms:modified>
</cp:coreProperties>
</file>